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FAAA"/>
    <a:srgbClr val="96D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9"/>
  </p:normalViewPr>
  <p:slideViewPr>
    <p:cSldViewPr snapToGrid="0">
      <p:cViewPr varScale="1">
        <p:scale>
          <a:sx n="103" d="100"/>
          <a:sy n="103" d="100"/>
        </p:scale>
        <p:origin x="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386BF-96F9-B2F6-E23A-4A5941211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9ED5AAF-B4E6-4B77-C205-AE01E7BBD3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DD98E3-E8C6-7516-A54C-D0EF13D31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C395-FF09-8F4D-AFC1-3C58AAA8608C}" type="datetimeFigureOut">
              <a:rPr lang="nl-NL" smtClean="0"/>
              <a:t>19-09-2024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3484D9-6D2A-A817-716C-FB3675105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226C12-A965-31DB-8A1F-21CC03E49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9654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F81DA2-C42C-2DB6-5AE0-D4788D6CA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A0A1FB0-459D-A257-AA68-FE541564D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7F051D7-1F86-AAB3-02C9-6F73882FA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C395-FF09-8F4D-AFC1-3C58AAA8608C}" type="datetimeFigureOut">
              <a:rPr lang="nl-NL" smtClean="0"/>
              <a:t>19-09-2024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4984BF-96E6-B4D5-549F-69A977868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645765-5D14-0CCC-52EF-4D03D2CDA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712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3D2E6C7-8992-E708-BFD7-3EF5EC127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C712E59-FEAA-310D-970A-3BECE92E4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4C2DB6-ACA9-517F-3F48-31E8D01F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C395-FF09-8F4D-AFC1-3C58AAA8608C}" type="datetimeFigureOut">
              <a:rPr lang="nl-NL" smtClean="0"/>
              <a:t>19-09-2024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339A81-FA75-3783-4E34-D4C2AA988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DF8C6F-A89C-DDE8-492B-D2472094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8824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A11315-4078-28CA-9A61-BEE9FA36B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6CBB19-F551-CA99-92EC-302920474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235700C-43F0-8470-3D5E-71ABD37E9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C395-FF09-8F4D-AFC1-3C58AAA8608C}" type="datetimeFigureOut">
              <a:rPr lang="nl-NL" smtClean="0"/>
              <a:t>19-09-2024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7EA0CD-C12C-4127-4379-A5E32BEFF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409425-EB86-317B-E53E-112E018DC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1931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25E9CB-DDA8-9183-4A6C-D0A27570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ECB6B2A-13B4-70AC-D6BA-32A6DDF4E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9166C0-4D54-0F4F-215C-F3649F33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C395-FF09-8F4D-AFC1-3C58AAA8608C}" type="datetimeFigureOut">
              <a:rPr lang="nl-NL" smtClean="0"/>
              <a:t>19-09-2024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122480-F2DF-0A33-5003-1982DC5AC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A2AEC4-8EA6-DA5F-A43C-DEEB7734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8300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AE8D8D-454E-6F5E-A312-707A7A275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09D38D-0CD9-7952-3F2A-4865456D2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B321082-7225-350A-9736-2AC3603EC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55E3ABC-F716-6BD8-9C70-8C3A49604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C395-FF09-8F4D-AFC1-3C58AAA8608C}" type="datetimeFigureOut">
              <a:rPr lang="nl-NL" smtClean="0"/>
              <a:t>19-09-2024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4E01F1-AF79-6192-5441-91C52CB65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6C28C0A-26C8-4EA3-36D4-80F38E1B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592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90EF46-763D-111E-C03C-7E6591DAD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60637F-D66A-0CED-44AC-D3201E138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31D9F7-4746-DD81-1A66-4667E611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0DB6B11-F586-7703-526F-C2FE35283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957CE0F-A02F-E588-340F-8BD4F53AD0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0AC74BA-8868-5518-6052-849DAD6EE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C395-FF09-8F4D-AFC1-3C58AAA8608C}" type="datetimeFigureOut">
              <a:rPr lang="nl-NL" smtClean="0"/>
              <a:t>19-09-2024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67A362C-F525-3452-BB14-94D669A4C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A711977-57E5-EADC-0ED5-6B558649D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6204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93495-C76B-10C1-B2AA-161B34403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CCE8BC9-3F30-F768-B2DF-FF1EA877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C395-FF09-8F4D-AFC1-3C58AAA8608C}" type="datetimeFigureOut">
              <a:rPr lang="nl-NL" smtClean="0"/>
              <a:t>19-09-2024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B87DE33-70A6-8844-BC8A-B4473AAB8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0CC9B77-0373-3F43-1FC3-EFF87C77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3885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CB7750A-C7F2-A804-6A37-EB8349235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C395-FF09-8F4D-AFC1-3C58AAA8608C}" type="datetimeFigureOut">
              <a:rPr lang="nl-NL" smtClean="0"/>
              <a:t>19-09-2024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CA1B3F3-A9F0-ED01-4304-62CEBE284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946BC31-D796-7B59-432C-6B6B09967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56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DC9D48-098B-CF80-E318-EA9032C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6FB38E-42D8-C8A8-B0EF-46CC9A9D5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17AB1E4-5D6A-E3E9-07CD-D1E4024DA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9D7ECD-28A7-0862-D76B-99213A77C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C395-FF09-8F4D-AFC1-3C58AAA8608C}" type="datetimeFigureOut">
              <a:rPr lang="nl-NL" smtClean="0"/>
              <a:t>19-09-2024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B0B45CF-FF28-679F-08EC-1A5429C7F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DA37E0C-75CC-7559-47D5-26F65DC3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470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4B3CA-F3F3-488D-EA41-C6E485F2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ECE6B5B-4964-61D7-5F91-343561BD3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021F82-FE33-EB70-39AE-F5E5040B9C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E83B77D-1F94-E1AC-9255-0743ED996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3C395-FF09-8F4D-AFC1-3C58AAA8608C}" type="datetimeFigureOut">
              <a:rPr lang="nl-NL" smtClean="0"/>
              <a:t>19-09-2024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8104B5C-97C7-41B0-E93F-7013CC1EB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9B86FB1-7D94-12E0-972D-A3DDDEEEB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2220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F54E30D-33D5-5A7E-8287-F0BDFDC26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3A77DE-8416-46C9-B74D-39885964A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7F0923-50D6-A7BB-8F79-8E076DA7D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33C395-FF09-8F4D-AFC1-3C58AAA8608C}" type="datetimeFigureOut">
              <a:rPr lang="nl-NL" smtClean="0"/>
              <a:t>19-09-2024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F5DDA7-062E-BD2F-D469-1F38B5D8F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C800F0E-EDCD-85D4-9A28-769475AC35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4B7F76-85F8-644A-B625-61325E9C51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895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youtu.be/BNMdaEO7B1U?si=HT9sA64_3Mymaxh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BF8F51B6-F841-10FF-F0A5-23974B61F2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8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lijn, Kleurrijkheid&#10;&#10;Automatisch gegenereerde beschrijving">
            <a:extLst>
              <a:ext uri="{FF2B5EF4-FFF2-40B4-BE49-F238E27FC236}">
                <a16:creationId xmlns:a16="http://schemas.microsoft.com/office/drawing/2014/main" id="{AB331E2D-E7FB-7DD8-9584-3677CB2682F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75672" y="19609"/>
            <a:ext cx="12023923" cy="6781147"/>
          </a:xfrm>
          <a:prstGeom prst="rect">
            <a:avLst/>
          </a:prstGeom>
          <a:effectLst/>
        </p:spPr>
      </p:pic>
      <p:pic>
        <p:nvPicPr>
          <p:cNvPr id="3" name="Afbeelding 2" descr="Afbeelding met Lettertype, schermopname, Graphics, tekst&#10;&#10;Automatisch gegenereerde beschrijving">
            <a:extLst>
              <a:ext uri="{FF2B5EF4-FFF2-40B4-BE49-F238E27FC236}">
                <a16:creationId xmlns:a16="http://schemas.microsoft.com/office/drawing/2014/main" id="{24FA5896-E3A8-EB20-26B4-F6798B70DAA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829" y="6422788"/>
            <a:ext cx="1164998" cy="350663"/>
          </a:xfrm>
          <a:prstGeom prst="rect">
            <a:avLst/>
          </a:prstGeom>
        </p:spPr>
      </p:pic>
      <p:pic>
        <p:nvPicPr>
          <p:cNvPr id="8" name="Picture 2" descr="Afbeelding met tekst, krant, schermafbeelding&#10;&#10;Automatisch gegenereerde beschrijving">
            <a:extLst>
              <a:ext uri="{FF2B5EF4-FFF2-40B4-BE49-F238E27FC236}">
                <a16:creationId xmlns:a16="http://schemas.microsoft.com/office/drawing/2014/main" id="{CBB3D37D-8C84-D1CE-EB45-02DC753FC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/>
          <a:stretch/>
        </p:blipFill>
        <p:spPr bwMode="auto">
          <a:xfrm>
            <a:off x="492320" y="510544"/>
            <a:ext cx="7494872" cy="591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fbeelding met tekst&#10;&#10;Automatisch gegenereerde beschrijving">
            <a:extLst>
              <a:ext uri="{FF2B5EF4-FFF2-40B4-BE49-F238E27FC236}">
                <a16:creationId xmlns:a16="http://schemas.microsoft.com/office/drawing/2014/main" id="{60A038AC-2FEE-47A8-2FBA-F2FB726F7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9" b="8890"/>
          <a:stretch/>
        </p:blipFill>
        <p:spPr bwMode="auto">
          <a:xfrm>
            <a:off x="4116910" y="510543"/>
            <a:ext cx="3509611" cy="591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No alt text provided for this image">
            <a:extLst>
              <a:ext uri="{FF2B5EF4-FFF2-40B4-BE49-F238E27FC236}">
                <a16:creationId xmlns:a16="http://schemas.microsoft.com/office/drawing/2014/main" id="{83C8925D-60DD-C94D-F9AF-9DC927472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5" b="2599"/>
          <a:stretch/>
        </p:blipFill>
        <p:spPr bwMode="auto">
          <a:xfrm>
            <a:off x="7626521" y="510541"/>
            <a:ext cx="3245089" cy="591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jl links 10">
            <a:extLst>
              <a:ext uri="{FF2B5EF4-FFF2-40B4-BE49-F238E27FC236}">
                <a16:creationId xmlns:a16="http://schemas.microsoft.com/office/drawing/2014/main" id="{5BC64BA0-CD9E-4EFB-2192-FCC6339F129B}"/>
              </a:ext>
            </a:extLst>
          </p:cNvPr>
          <p:cNvSpPr/>
          <p:nvPr/>
        </p:nvSpPr>
        <p:spPr>
          <a:xfrm>
            <a:off x="1363359" y="435209"/>
            <a:ext cx="9508251" cy="217724"/>
          </a:xfrm>
          <a:prstGeom prst="rightArrow">
            <a:avLst/>
          </a:prstGeom>
          <a:solidFill>
            <a:srgbClr val="07FA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4E8834C3-C525-34AD-EC1E-4CB17B606D9E}"/>
              </a:ext>
            </a:extLst>
          </p:cNvPr>
          <p:cNvSpPr/>
          <p:nvPr/>
        </p:nvSpPr>
        <p:spPr>
          <a:xfrm>
            <a:off x="2450537" y="138627"/>
            <a:ext cx="792115" cy="743832"/>
          </a:xfrm>
          <a:prstGeom prst="ellipse">
            <a:avLst/>
          </a:prstGeom>
          <a:solidFill>
            <a:srgbClr val="07FA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Barlow" pitchFamily="2" charset="77"/>
              </a:rPr>
              <a:t>11/</a:t>
            </a:r>
          </a:p>
          <a:p>
            <a:pPr algn="ctr"/>
            <a:r>
              <a:rPr lang="nl-NL" sz="1400" b="1" dirty="0">
                <a:solidFill>
                  <a:schemeClr val="bg1"/>
                </a:solidFill>
                <a:latin typeface="Barlow" pitchFamily="2" charset="77"/>
              </a:rPr>
              <a:t>22</a:t>
            </a: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EBA218DF-8C39-A5D6-0A2B-458641ADC65E}"/>
              </a:ext>
            </a:extLst>
          </p:cNvPr>
          <p:cNvSpPr/>
          <p:nvPr/>
        </p:nvSpPr>
        <p:spPr>
          <a:xfrm>
            <a:off x="5531090" y="182779"/>
            <a:ext cx="792115" cy="743832"/>
          </a:xfrm>
          <a:prstGeom prst="ellipse">
            <a:avLst/>
          </a:prstGeom>
          <a:solidFill>
            <a:srgbClr val="07FA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Barlow" pitchFamily="2" charset="77"/>
              </a:rPr>
              <a:t>11/</a:t>
            </a:r>
          </a:p>
          <a:p>
            <a:pPr algn="ctr"/>
            <a:r>
              <a:rPr lang="nl-NL" sz="1400" b="1" dirty="0">
                <a:solidFill>
                  <a:schemeClr val="bg1"/>
                </a:solidFill>
                <a:latin typeface="Barlow" pitchFamily="2" charset="77"/>
              </a:rPr>
              <a:t>23</a:t>
            </a:r>
            <a:endParaRPr lang="nl-NL" sz="3200" b="1" dirty="0">
              <a:solidFill>
                <a:schemeClr val="bg1"/>
              </a:solidFill>
              <a:latin typeface="Barlow" pitchFamily="2" charset="77"/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83CC64DB-6ECD-A1C9-C973-DA039CB42C7F}"/>
              </a:ext>
            </a:extLst>
          </p:cNvPr>
          <p:cNvSpPr/>
          <p:nvPr/>
        </p:nvSpPr>
        <p:spPr>
          <a:xfrm>
            <a:off x="9005314" y="182779"/>
            <a:ext cx="792115" cy="743832"/>
          </a:xfrm>
          <a:prstGeom prst="ellipse">
            <a:avLst/>
          </a:prstGeom>
          <a:solidFill>
            <a:srgbClr val="07FA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Barlow" pitchFamily="2" charset="77"/>
              </a:rPr>
              <a:t>04/24</a:t>
            </a:r>
          </a:p>
        </p:txBody>
      </p:sp>
    </p:spTree>
    <p:extLst>
      <p:ext uri="{BB962C8B-B14F-4D97-AF65-F5344CB8AC3E}">
        <p14:creationId xmlns:p14="http://schemas.microsoft.com/office/powerpoint/2010/main" val="1552376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20A3C-8DB1-78F7-C2FC-D13257267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lijn, Kleurrijkheid&#10;&#10;Automatisch gegenereerde beschrijving">
            <a:extLst>
              <a:ext uri="{FF2B5EF4-FFF2-40B4-BE49-F238E27FC236}">
                <a16:creationId xmlns:a16="http://schemas.microsoft.com/office/drawing/2014/main" id="{B68C535C-19FF-7C9E-55A5-080811EE515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75672" y="19609"/>
            <a:ext cx="12023923" cy="6781147"/>
          </a:xfrm>
          <a:prstGeom prst="rect">
            <a:avLst/>
          </a:prstGeom>
          <a:effectLst/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5284351-982E-F97B-D5EC-AC6B61D90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979" y="0"/>
            <a:ext cx="4999757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92313AA-C34D-40FC-DF52-F711BE1A4EA8}"/>
              </a:ext>
            </a:extLst>
          </p:cNvPr>
          <p:cNvSpPr txBox="1"/>
          <p:nvPr/>
        </p:nvSpPr>
        <p:spPr>
          <a:xfrm>
            <a:off x="313150" y="1705451"/>
            <a:ext cx="628806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nl-NL" sz="2800" dirty="0">
                <a:latin typeface="Barlow" pitchFamily="2" charset="77"/>
              </a:rPr>
              <a:t>Connectr – Energy innovation is de concentrerende, verbindende en </a:t>
            </a:r>
            <a:br>
              <a:rPr lang="nl-NL" sz="2800" dirty="0">
                <a:latin typeface="Barlow" pitchFamily="2" charset="77"/>
              </a:rPr>
            </a:br>
            <a:r>
              <a:rPr lang="nl-NL" sz="2800" dirty="0">
                <a:latin typeface="Barlow" pitchFamily="2" charset="77"/>
              </a:rPr>
              <a:t>versnellende factor.</a:t>
            </a:r>
          </a:p>
          <a:p>
            <a:pPr marL="0" indent="0" algn="ctr">
              <a:buNone/>
            </a:pPr>
            <a:endParaRPr lang="nl-NL" sz="2800" dirty="0">
              <a:latin typeface="Barlow" pitchFamily="2" charset="77"/>
            </a:endParaRPr>
          </a:p>
          <a:p>
            <a:pPr marL="0" indent="0" algn="ctr">
              <a:buNone/>
            </a:pPr>
            <a:r>
              <a:rPr lang="nl-NL" sz="2800" dirty="0">
                <a:latin typeface="Barlow" pitchFamily="2" charset="77"/>
              </a:rPr>
              <a:t>Connectr – Energy innovation zorgt dat van de energietransitie </a:t>
            </a:r>
            <a:r>
              <a:rPr lang="nl-NL" dirty="0">
                <a:latin typeface="Barlow" pitchFamily="2" charset="77"/>
              </a:rPr>
              <a:t>(urgentie) </a:t>
            </a:r>
            <a:br>
              <a:rPr lang="nl-NL" sz="2800" dirty="0">
                <a:latin typeface="Barlow" pitchFamily="2" charset="77"/>
              </a:rPr>
            </a:br>
            <a:r>
              <a:rPr lang="nl-NL" sz="2800" dirty="0">
                <a:latin typeface="Barlow" pitchFamily="2" charset="77"/>
              </a:rPr>
              <a:t>economie </a:t>
            </a:r>
            <a:r>
              <a:rPr lang="nl-NL" dirty="0">
                <a:latin typeface="Barlow" pitchFamily="2" charset="77"/>
              </a:rPr>
              <a:t>(ambitie) </a:t>
            </a:r>
            <a:r>
              <a:rPr lang="nl-NL" sz="2800" dirty="0">
                <a:latin typeface="Barlow" pitchFamily="2" charset="77"/>
              </a:rPr>
              <a:t>wordt gemaakt.</a:t>
            </a:r>
          </a:p>
          <a:p>
            <a:endParaRPr lang="nl-NL" dirty="0"/>
          </a:p>
        </p:txBody>
      </p:sp>
      <p:pic>
        <p:nvPicPr>
          <p:cNvPr id="5" name="Afbeelding 4" descr="Afbeelding met Lettertype, schermopname, Graphics, tekst&#10;&#10;Automatisch gegenereerde beschrijving">
            <a:extLst>
              <a:ext uri="{FF2B5EF4-FFF2-40B4-BE49-F238E27FC236}">
                <a16:creationId xmlns:a16="http://schemas.microsoft.com/office/drawing/2014/main" id="{C9037840-9D99-AFA8-98B7-45445AA1054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4829" y="6422788"/>
            <a:ext cx="1164998" cy="35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58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4E4AB-DCDE-8533-20BE-EA6294184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lijn, Kleurrijkheid&#10;&#10;Automatisch gegenereerde beschrijving">
            <a:extLst>
              <a:ext uri="{FF2B5EF4-FFF2-40B4-BE49-F238E27FC236}">
                <a16:creationId xmlns:a16="http://schemas.microsoft.com/office/drawing/2014/main" id="{A74ED0A7-3959-FC22-1FE5-4C56390FD5E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75672" y="19609"/>
            <a:ext cx="12023923" cy="6781147"/>
          </a:xfrm>
          <a:prstGeom prst="rect">
            <a:avLst/>
          </a:prstGeom>
          <a:effectLst/>
        </p:spPr>
      </p:pic>
      <p:sp>
        <p:nvSpPr>
          <p:cNvPr id="31" name="Tekstvak 30">
            <a:extLst>
              <a:ext uri="{FF2B5EF4-FFF2-40B4-BE49-F238E27FC236}">
                <a16:creationId xmlns:a16="http://schemas.microsoft.com/office/drawing/2014/main" id="{50B345E3-D65D-C197-36F0-446C64BB4635}"/>
              </a:ext>
            </a:extLst>
          </p:cNvPr>
          <p:cNvSpPr txBox="1"/>
          <p:nvPr/>
        </p:nvSpPr>
        <p:spPr>
          <a:xfrm>
            <a:off x="7084970" y="5586822"/>
            <a:ext cx="3127506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400">
                <a:solidFill>
                  <a:srgbClr val="4A66AC"/>
                </a:solidFill>
                <a:latin typeface="Trebuchet MS"/>
                <a:cs typeface="Trebuchet MS"/>
              </a:defRPr>
            </a:lvl1pPr>
          </a:lstStyle>
          <a:p>
            <a:r>
              <a:rPr lang="nl-NL" sz="1200" dirty="0">
                <a:solidFill>
                  <a:schemeClr val="tx1"/>
                </a:solidFill>
                <a:latin typeface="Barlow" pitchFamily="2" charset="77"/>
              </a:rPr>
              <a:t>Connectr creëert versnelling door programmatische focus, activiteiten en faciliteiten van concept tot opschaling</a:t>
            </a:r>
            <a:endParaRPr lang="nl-NL" sz="1200" dirty="0">
              <a:solidFill>
                <a:srgbClr val="15C9B4"/>
              </a:solidFill>
              <a:latin typeface="Barlow" pitchFamily="2" charset="77"/>
            </a:endParaRPr>
          </a:p>
          <a:p>
            <a:endParaRPr lang="nl-NL" sz="1270" dirty="0">
              <a:solidFill>
                <a:schemeClr val="tx1"/>
              </a:solidFill>
            </a:endParaRP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439CED62-A12A-A8E2-2075-9A2974B9B691}"/>
              </a:ext>
            </a:extLst>
          </p:cNvPr>
          <p:cNvSpPr/>
          <p:nvPr/>
        </p:nvSpPr>
        <p:spPr>
          <a:xfrm>
            <a:off x="2025779" y="566299"/>
            <a:ext cx="7443850" cy="4859059"/>
          </a:xfrm>
          <a:prstGeom prst="roundRect">
            <a:avLst>
              <a:gd name="adj" fmla="val 5586"/>
            </a:avLst>
          </a:prstGeom>
          <a:noFill/>
          <a:ln>
            <a:solidFill>
              <a:srgbClr val="07FAA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32" dirty="0" err="1">
              <a:solidFill>
                <a:srgbClr val="07FAAA"/>
              </a:solidFill>
              <a:latin typeface="Trebuchet MS"/>
              <a:ea typeface="ＭＳ Ｐゴシック" charset="0"/>
            </a:endParaRPr>
          </a:p>
        </p:txBody>
      </p:sp>
      <p:sp>
        <p:nvSpPr>
          <p:cNvPr id="6" name="Pijl: vijfhoek 17">
            <a:extLst>
              <a:ext uri="{FF2B5EF4-FFF2-40B4-BE49-F238E27FC236}">
                <a16:creationId xmlns:a16="http://schemas.microsoft.com/office/drawing/2014/main" id="{D90BC93E-0B08-C4DB-616F-C3FA57BC7763}"/>
              </a:ext>
            </a:extLst>
          </p:cNvPr>
          <p:cNvSpPr/>
          <p:nvPr/>
        </p:nvSpPr>
        <p:spPr>
          <a:xfrm>
            <a:off x="1318889" y="1572307"/>
            <a:ext cx="1991003" cy="3003659"/>
          </a:xfrm>
          <a:prstGeom prst="homePlate">
            <a:avLst>
              <a:gd name="adj" fmla="val 42835"/>
            </a:avLst>
          </a:prstGeom>
          <a:solidFill>
            <a:srgbClr val="96D6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27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7" name="Pijl: punthaak 26">
            <a:extLst>
              <a:ext uri="{FF2B5EF4-FFF2-40B4-BE49-F238E27FC236}">
                <a16:creationId xmlns:a16="http://schemas.microsoft.com/office/drawing/2014/main" id="{2042D127-9EFD-2860-BAF6-2667D7EE6339}"/>
              </a:ext>
            </a:extLst>
          </p:cNvPr>
          <p:cNvSpPr/>
          <p:nvPr/>
        </p:nvSpPr>
        <p:spPr>
          <a:xfrm>
            <a:off x="8178138" y="1570104"/>
            <a:ext cx="2448082" cy="3003659"/>
          </a:xfrm>
          <a:prstGeom prst="chevron">
            <a:avLst>
              <a:gd name="adj" fmla="val 34235"/>
            </a:avLst>
          </a:prstGeom>
          <a:solidFill>
            <a:srgbClr val="96D6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907" dirty="0" err="1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8" name="Pijl: punthaak 18">
            <a:extLst>
              <a:ext uri="{FF2B5EF4-FFF2-40B4-BE49-F238E27FC236}">
                <a16:creationId xmlns:a16="http://schemas.microsoft.com/office/drawing/2014/main" id="{2CDBFD59-E4A2-2336-6813-700C928CBF7A}"/>
              </a:ext>
            </a:extLst>
          </p:cNvPr>
          <p:cNvSpPr/>
          <p:nvPr/>
        </p:nvSpPr>
        <p:spPr>
          <a:xfrm>
            <a:off x="2822742" y="1918922"/>
            <a:ext cx="2317488" cy="2285392"/>
          </a:xfrm>
          <a:prstGeom prst="chevron">
            <a:avLst>
              <a:gd name="adj" fmla="val 28587"/>
            </a:avLst>
          </a:prstGeom>
          <a:solidFill>
            <a:srgbClr val="96D6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270" dirty="0" err="1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9" name="Pijl: punthaak 22">
            <a:extLst>
              <a:ext uri="{FF2B5EF4-FFF2-40B4-BE49-F238E27FC236}">
                <a16:creationId xmlns:a16="http://schemas.microsoft.com/office/drawing/2014/main" id="{D52AF9FA-C743-E6DA-D054-9A1D85F2FF81}"/>
              </a:ext>
            </a:extLst>
          </p:cNvPr>
          <p:cNvSpPr/>
          <p:nvPr/>
        </p:nvSpPr>
        <p:spPr>
          <a:xfrm>
            <a:off x="6528411" y="1918922"/>
            <a:ext cx="2317488" cy="2285392"/>
          </a:xfrm>
          <a:prstGeom prst="chevron">
            <a:avLst>
              <a:gd name="adj" fmla="val 28587"/>
            </a:avLst>
          </a:prstGeom>
          <a:solidFill>
            <a:srgbClr val="96D6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270" dirty="0" err="1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10" name="Pijl: punthaak 24">
            <a:extLst>
              <a:ext uri="{FF2B5EF4-FFF2-40B4-BE49-F238E27FC236}">
                <a16:creationId xmlns:a16="http://schemas.microsoft.com/office/drawing/2014/main" id="{F86E614C-8600-4C91-710D-358E4F8755E7}"/>
              </a:ext>
            </a:extLst>
          </p:cNvPr>
          <p:cNvSpPr/>
          <p:nvPr/>
        </p:nvSpPr>
        <p:spPr>
          <a:xfrm>
            <a:off x="4659080" y="1918922"/>
            <a:ext cx="2317488" cy="2285392"/>
          </a:xfrm>
          <a:prstGeom prst="chevron">
            <a:avLst>
              <a:gd name="adj" fmla="val 28587"/>
            </a:avLst>
          </a:prstGeom>
          <a:solidFill>
            <a:srgbClr val="96D6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270" dirty="0" err="1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36A5561-E46F-0477-3CD3-4BBA247E575F}"/>
              </a:ext>
            </a:extLst>
          </p:cNvPr>
          <p:cNvSpPr txBox="1"/>
          <p:nvPr/>
        </p:nvSpPr>
        <p:spPr>
          <a:xfrm>
            <a:off x="1242216" y="4600624"/>
            <a:ext cx="167046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200" dirty="0">
                <a:solidFill>
                  <a:srgbClr val="96D6F7"/>
                </a:solidFill>
                <a:latin typeface="Barlow" pitchFamily="2" charset="77"/>
                <a:cs typeface="Trebuchet MS"/>
              </a:rPr>
              <a:t>Kennisontwikkeling      &amp; vroege fase ondernemerschap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43D733C-84A4-5A77-8607-B86D2C02BA13}"/>
              </a:ext>
            </a:extLst>
          </p:cNvPr>
          <p:cNvSpPr txBox="1"/>
          <p:nvPr/>
        </p:nvSpPr>
        <p:spPr>
          <a:xfrm>
            <a:off x="2764733" y="4211951"/>
            <a:ext cx="17471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400">
                <a:solidFill>
                  <a:srgbClr val="4A66AC"/>
                </a:solidFill>
                <a:latin typeface="Trebuchet MS"/>
                <a:cs typeface="Trebuchet MS"/>
              </a:defRPr>
            </a:lvl1pPr>
          </a:lstStyle>
          <a:p>
            <a:r>
              <a:rPr lang="nl-NL" sz="1200" dirty="0">
                <a:solidFill>
                  <a:schemeClr val="tx1"/>
                </a:solidFill>
                <a:latin typeface="Barlow" pitchFamily="2" charset="77"/>
              </a:rPr>
              <a:t>Integrale concept &amp; systeemontwikkeling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7B0875A-D381-8AAC-9DE6-D9A499817640}"/>
              </a:ext>
            </a:extLst>
          </p:cNvPr>
          <p:cNvSpPr txBox="1"/>
          <p:nvPr/>
        </p:nvSpPr>
        <p:spPr>
          <a:xfrm>
            <a:off x="4644155" y="4211951"/>
            <a:ext cx="1589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200" dirty="0">
                <a:latin typeface="Barlow" pitchFamily="2" charset="77"/>
              </a:rPr>
              <a:t>Testen &amp; demonstreren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26A40F69-A1C8-7F8A-2A14-FE6F764F05C5}"/>
              </a:ext>
            </a:extLst>
          </p:cNvPr>
          <p:cNvSpPr txBox="1"/>
          <p:nvPr/>
        </p:nvSpPr>
        <p:spPr>
          <a:xfrm>
            <a:off x="6480492" y="4211951"/>
            <a:ext cx="1589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200" dirty="0">
                <a:latin typeface="Barlow" pitchFamily="2" charset="77"/>
              </a:rPr>
              <a:t>Opleiden &amp; opschalen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9433E62-04F6-29FA-6C83-C8F99EC340C6}"/>
              </a:ext>
            </a:extLst>
          </p:cNvPr>
          <p:cNvSpPr txBox="1"/>
          <p:nvPr/>
        </p:nvSpPr>
        <p:spPr>
          <a:xfrm>
            <a:off x="8038853" y="4598593"/>
            <a:ext cx="231748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nl-NL" sz="1200" dirty="0">
                <a:solidFill>
                  <a:srgbClr val="93D6F6"/>
                </a:solidFill>
                <a:latin typeface="Barlow" pitchFamily="2" charset="77"/>
                <a:cs typeface="Trebuchet MS"/>
              </a:rPr>
              <a:t>Toepassing in de regio en uitrol in de (inter)nationale markt</a:t>
            </a: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534AC918-84B9-4529-BEC5-BC1FFF1B6F97}"/>
              </a:ext>
            </a:extLst>
          </p:cNvPr>
          <p:cNvSpPr/>
          <p:nvPr/>
        </p:nvSpPr>
        <p:spPr>
          <a:xfrm>
            <a:off x="1494043" y="2396622"/>
            <a:ext cx="1403331" cy="57414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000" dirty="0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Groeifonds en Topsector programma’s</a:t>
            </a:r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F7B50B71-32E7-B9E6-BDC8-5E660284EF84}"/>
              </a:ext>
            </a:extLst>
          </p:cNvPr>
          <p:cNvSpPr/>
          <p:nvPr/>
        </p:nvSpPr>
        <p:spPr>
          <a:xfrm>
            <a:off x="1408657" y="1768730"/>
            <a:ext cx="1163201" cy="49819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000" dirty="0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EU &amp; NWO onderzoek bij </a:t>
            </a:r>
            <a:r>
              <a:rPr lang="nl-NL" sz="1000" dirty="0" err="1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TU’s</a:t>
            </a:r>
            <a:endParaRPr lang="nl-NL" sz="1000" dirty="0">
              <a:solidFill>
                <a:schemeClr val="tx1"/>
              </a:solidFill>
              <a:latin typeface="Barlow" pitchFamily="2" charset="77"/>
              <a:ea typeface="ＭＳ Ｐゴシック" charset="0"/>
            </a:endParaRPr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FA1BC4D8-51F5-34A0-317F-9DCB5D0C28A8}"/>
              </a:ext>
            </a:extLst>
          </p:cNvPr>
          <p:cNvSpPr/>
          <p:nvPr/>
        </p:nvSpPr>
        <p:spPr>
          <a:xfrm>
            <a:off x="1365178" y="3123253"/>
            <a:ext cx="1463823" cy="58514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645" tIns="32645" rIns="32645" bIns="326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000" dirty="0" err="1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Start-up</a:t>
            </a:r>
            <a:r>
              <a:rPr lang="nl-NL" sz="1000" dirty="0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 support door ORION,  </a:t>
            </a:r>
            <a:r>
              <a:rPr lang="nl-NL" sz="1000" dirty="0" err="1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Imec-Istart</a:t>
            </a:r>
            <a:r>
              <a:rPr lang="nl-NL" sz="1000" dirty="0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 e.a.</a:t>
            </a: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FCA004B8-280B-1A82-9849-672A4A1CFDD4}"/>
              </a:ext>
            </a:extLst>
          </p:cNvPr>
          <p:cNvSpPr/>
          <p:nvPr/>
        </p:nvSpPr>
        <p:spPr>
          <a:xfrm>
            <a:off x="8920385" y="3120035"/>
            <a:ext cx="1345285" cy="66931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000" dirty="0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Toepassing innovatie in Smart Energy Hubs</a:t>
            </a:r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2AEF3AF3-E80E-869D-E8FC-6B9AD1CD0AC6}"/>
              </a:ext>
            </a:extLst>
          </p:cNvPr>
          <p:cNvSpPr/>
          <p:nvPr/>
        </p:nvSpPr>
        <p:spPr>
          <a:xfrm>
            <a:off x="8407303" y="1612035"/>
            <a:ext cx="962128" cy="31941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000" dirty="0" err="1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InvestNL</a:t>
            </a:r>
            <a:endParaRPr lang="nl-NL" sz="1000" dirty="0">
              <a:solidFill>
                <a:schemeClr val="tx1"/>
              </a:solidFill>
              <a:latin typeface="Barlow" pitchFamily="2" charset="77"/>
              <a:ea typeface="ＭＳ Ｐゴシック" charset="0"/>
            </a:endParaRPr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839593E5-9962-95BE-875B-37182392DDDD}"/>
              </a:ext>
            </a:extLst>
          </p:cNvPr>
          <p:cNvSpPr/>
          <p:nvPr/>
        </p:nvSpPr>
        <p:spPr>
          <a:xfrm>
            <a:off x="8484483" y="3815225"/>
            <a:ext cx="1439411" cy="694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000" dirty="0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Buitenlandse missies en export stimulering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B5F8FCCE-9DC5-D0B1-8C54-E09274371C7C}"/>
              </a:ext>
            </a:extLst>
          </p:cNvPr>
          <p:cNvSpPr txBox="1"/>
          <p:nvPr/>
        </p:nvSpPr>
        <p:spPr>
          <a:xfrm>
            <a:off x="2144075" y="658682"/>
            <a:ext cx="7074669" cy="1302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 b="1" dirty="0">
                <a:latin typeface="Barlow" pitchFamily="2" charset="77"/>
                <a:cs typeface="Trebuchet MS"/>
              </a:rPr>
              <a:t>Connectr – Energy innovation is het organiserend vermogen dat de energy keten </a:t>
            </a:r>
          </a:p>
          <a:p>
            <a:pPr algn="ctr"/>
            <a:r>
              <a:rPr lang="nl-NL" sz="1400" b="1" dirty="0">
                <a:latin typeface="Barlow" pitchFamily="2" charset="77"/>
                <a:cs typeface="Trebuchet MS"/>
              </a:rPr>
              <a:t>van vroege fase tot grootschalige toepassing verbind en versterkt</a:t>
            </a:r>
          </a:p>
          <a:p>
            <a:pPr algn="ctr"/>
            <a:r>
              <a:rPr lang="nl-NL" sz="1632" dirty="0">
                <a:latin typeface="Trebuchet MS"/>
                <a:cs typeface="Trebuchet MS"/>
              </a:rPr>
              <a:t> </a:t>
            </a:r>
          </a:p>
          <a:p>
            <a:pPr algn="ctr"/>
            <a:r>
              <a:rPr lang="nl-NL" b="1" dirty="0">
                <a:solidFill>
                  <a:srgbClr val="07FAAA"/>
                </a:solidFill>
                <a:latin typeface="Barlow" pitchFamily="2" charset="77"/>
                <a:cs typeface="Trebuchet MS"/>
              </a:rPr>
              <a:t>Connectr - Energy innovation 2025-2030</a:t>
            </a:r>
          </a:p>
          <a:p>
            <a:pPr algn="ctr"/>
            <a:endParaRPr lang="nl-NL" sz="1632" dirty="0">
              <a:latin typeface="Trebuchet MS"/>
              <a:cs typeface="Trebuchet MS"/>
            </a:endParaRP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802A2749-504D-B2D4-B72C-A2608153E091}"/>
              </a:ext>
            </a:extLst>
          </p:cNvPr>
          <p:cNvSpPr/>
          <p:nvPr/>
        </p:nvSpPr>
        <p:spPr>
          <a:xfrm>
            <a:off x="1418803" y="3863312"/>
            <a:ext cx="1096517" cy="64788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000" dirty="0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RVO, KvK, en lokale startclubs</a:t>
            </a:r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D77EFBA7-6E7B-DF49-FD0B-A28DB146D82C}"/>
              </a:ext>
            </a:extLst>
          </p:cNvPr>
          <p:cNvSpPr/>
          <p:nvPr/>
        </p:nvSpPr>
        <p:spPr>
          <a:xfrm>
            <a:off x="8942568" y="1887831"/>
            <a:ext cx="941809" cy="54453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000" dirty="0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Gelders Energie Akkoord</a:t>
            </a:r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7AFB823A-50D5-F442-90DB-797548DAE189}"/>
              </a:ext>
            </a:extLst>
          </p:cNvPr>
          <p:cNvSpPr/>
          <p:nvPr/>
        </p:nvSpPr>
        <p:spPr>
          <a:xfrm>
            <a:off x="9189978" y="2485508"/>
            <a:ext cx="1081283" cy="54453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18" tIns="41459" rIns="82918" bIns="414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000" dirty="0">
                <a:solidFill>
                  <a:schemeClr val="tx1"/>
                </a:solidFill>
                <a:latin typeface="Barlow" pitchFamily="2" charset="77"/>
                <a:ea typeface="ＭＳ Ｐゴシック" charset="0"/>
              </a:rPr>
              <a:t>VNO-NCW, branches en koepels</a:t>
            </a:r>
          </a:p>
        </p:txBody>
      </p:sp>
      <p:pic>
        <p:nvPicPr>
          <p:cNvPr id="28" name="Graphic 27" descr="Handdruk met effen opvulling">
            <a:extLst>
              <a:ext uri="{FF2B5EF4-FFF2-40B4-BE49-F238E27FC236}">
                <a16:creationId xmlns:a16="http://schemas.microsoft.com/office/drawing/2014/main" id="{D9A9D3BA-7D1C-CD5A-6107-464022130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18745" y="694734"/>
            <a:ext cx="829179" cy="829179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583C79C1-9133-BF6D-0B32-30F9085A3BA2}"/>
              </a:ext>
            </a:extLst>
          </p:cNvPr>
          <p:cNvSpPr txBox="1"/>
          <p:nvPr/>
        </p:nvSpPr>
        <p:spPr>
          <a:xfrm>
            <a:off x="2633110" y="5604206"/>
            <a:ext cx="3106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400">
                <a:solidFill>
                  <a:srgbClr val="4A66AC"/>
                </a:solidFill>
                <a:latin typeface="Trebuchet MS"/>
                <a:cs typeface="Trebuchet MS"/>
              </a:defRPr>
            </a:lvl1pPr>
          </a:lstStyle>
          <a:p>
            <a:r>
              <a:rPr lang="nl-NL" sz="1200" dirty="0">
                <a:solidFill>
                  <a:schemeClr val="tx1"/>
                </a:solidFill>
                <a:latin typeface="Barlow" pitchFamily="2" charset="77"/>
              </a:rPr>
              <a:t>Connectr – Energy innovation werkt samen met landelijke en regionale partners die in aanpalende delen van de innovatieketen actief zijn</a:t>
            </a:r>
          </a:p>
        </p:txBody>
      </p:sp>
      <p:sp>
        <p:nvSpPr>
          <p:cNvPr id="32" name="Rechthoek: afgeronde hoeken 20">
            <a:extLst>
              <a:ext uri="{FF2B5EF4-FFF2-40B4-BE49-F238E27FC236}">
                <a16:creationId xmlns:a16="http://schemas.microsoft.com/office/drawing/2014/main" id="{078DB034-5B02-EDAE-8A0B-0F2DF9D2E949}"/>
              </a:ext>
            </a:extLst>
          </p:cNvPr>
          <p:cNvSpPr/>
          <p:nvPr/>
        </p:nvSpPr>
        <p:spPr>
          <a:xfrm>
            <a:off x="3916869" y="2017829"/>
            <a:ext cx="3846522" cy="917302"/>
          </a:xfrm>
          <a:prstGeom prst="roundRect">
            <a:avLst/>
          </a:prstGeom>
          <a:solidFill>
            <a:srgbClr val="07F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100" dirty="0">
                <a:solidFill>
                  <a:schemeClr val="tx1"/>
                </a:solidFill>
                <a:latin typeface="Barlow" pitchFamily="2" charset="77"/>
              </a:rPr>
              <a:t>Focus op 3 programmalijnen:</a:t>
            </a:r>
          </a:p>
          <a:p>
            <a:pPr marL="310942" indent="-310942">
              <a:buAutoNum type="arabicPeriod"/>
            </a:pPr>
            <a:r>
              <a:rPr lang="nl-NL" sz="1100" dirty="0">
                <a:solidFill>
                  <a:schemeClr val="tx1"/>
                </a:solidFill>
                <a:latin typeface="Barlow" pitchFamily="2" charset="77"/>
              </a:rPr>
              <a:t>Systeemintegratie – elektriciteitsnet als verbinder</a:t>
            </a:r>
          </a:p>
          <a:p>
            <a:pPr marL="310942" indent="-310942">
              <a:buAutoNum type="arabicPeriod"/>
            </a:pPr>
            <a:r>
              <a:rPr lang="nl-NL" sz="1100" dirty="0">
                <a:solidFill>
                  <a:schemeClr val="tx1"/>
                </a:solidFill>
                <a:latin typeface="Barlow" pitchFamily="2" charset="77"/>
              </a:rPr>
              <a:t>Energie opslag als flexibele buffer</a:t>
            </a:r>
          </a:p>
          <a:p>
            <a:pPr marL="310942" indent="-310942">
              <a:buAutoNum type="arabicPeriod"/>
            </a:pPr>
            <a:r>
              <a:rPr lang="nl-NL" sz="1100" dirty="0">
                <a:solidFill>
                  <a:schemeClr val="tx1"/>
                </a:solidFill>
                <a:latin typeface="Barlow" pitchFamily="2" charset="77"/>
              </a:rPr>
              <a:t>Duurzame aandrijfsystemen &amp; laadinfrastructuur</a:t>
            </a:r>
          </a:p>
        </p:txBody>
      </p:sp>
      <p:sp>
        <p:nvSpPr>
          <p:cNvPr id="33" name="Rechthoek: afgeronde hoeken 2">
            <a:extLst>
              <a:ext uri="{FF2B5EF4-FFF2-40B4-BE49-F238E27FC236}">
                <a16:creationId xmlns:a16="http://schemas.microsoft.com/office/drawing/2014/main" id="{1E51AD30-9B2C-241B-2D4B-E139153F385E}"/>
              </a:ext>
            </a:extLst>
          </p:cNvPr>
          <p:cNvSpPr/>
          <p:nvPr/>
        </p:nvSpPr>
        <p:spPr>
          <a:xfrm>
            <a:off x="3656109" y="3244107"/>
            <a:ext cx="4468258" cy="742434"/>
          </a:xfrm>
          <a:prstGeom prst="roundRect">
            <a:avLst/>
          </a:prstGeom>
          <a:solidFill>
            <a:srgbClr val="07F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100" dirty="0" err="1">
                <a:solidFill>
                  <a:schemeClr val="tx1"/>
                </a:solidFill>
                <a:latin typeface="Barlow" pitchFamily="2" charset="77"/>
              </a:rPr>
              <a:t>Connectr’s</a:t>
            </a:r>
            <a:r>
              <a:rPr lang="nl-NL" sz="1100" dirty="0">
                <a:solidFill>
                  <a:schemeClr val="tx1"/>
                </a:solidFill>
                <a:latin typeface="Barlow" pitchFamily="2" charset="77"/>
              </a:rPr>
              <a:t> aanpak:</a:t>
            </a:r>
          </a:p>
          <a:p>
            <a:pPr algn="ctr"/>
            <a:endParaRPr lang="nl-NL" sz="1100" dirty="0">
              <a:solidFill>
                <a:schemeClr val="tx1"/>
              </a:solidFill>
              <a:latin typeface="Barlow" pitchFamily="2" charset="77"/>
            </a:endParaRPr>
          </a:p>
          <a:p>
            <a:r>
              <a:rPr lang="nl-NL" sz="1100" dirty="0">
                <a:solidFill>
                  <a:schemeClr val="tx1"/>
                </a:solidFill>
                <a:latin typeface="Barlow" pitchFamily="2" charset="77"/>
              </a:rPr>
              <a:t>Communities – innovatieconsortia - kennisdeling - shared facilities</a:t>
            </a:r>
          </a:p>
        </p:txBody>
      </p:sp>
      <p:pic>
        <p:nvPicPr>
          <p:cNvPr id="34" name="Graphic 33" descr="Handdruk met effen opvulling">
            <a:extLst>
              <a:ext uri="{FF2B5EF4-FFF2-40B4-BE49-F238E27FC236}">
                <a16:creationId xmlns:a16="http://schemas.microsoft.com/office/drawing/2014/main" id="{CA323009-A3EF-F1F8-B235-6AB937F52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03931" y="5494237"/>
            <a:ext cx="829179" cy="829179"/>
          </a:xfrm>
          <a:prstGeom prst="rect">
            <a:avLst/>
          </a:prstGeom>
        </p:spPr>
      </p:pic>
      <p:pic>
        <p:nvPicPr>
          <p:cNvPr id="35" name="Graphic 34" descr="Raket met effen opvulling">
            <a:extLst>
              <a:ext uri="{FF2B5EF4-FFF2-40B4-BE49-F238E27FC236}">
                <a16:creationId xmlns:a16="http://schemas.microsoft.com/office/drawing/2014/main" id="{79680088-BA59-F21A-AB7A-354C525B9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35376" y="5539687"/>
            <a:ext cx="829179" cy="829179"/>
          </a:xfrm>
          <a:prstGeom prst="rect">
            <a:avLst/>
          </a:prstGeom>
        </p:spPr>
      </p:pic>
      <p:pic>
        <p:nvPicPr>
          <p:cNvPr id="27" name="Graphic 26" descr="Handdruk met effen opvulling">
            <a:extLst>
              <a:ext uri="{FF2B5EF4-FFF2-40B4-BE49-F238E27FC236}">
                <a16:creationId xmlns:a16="http://schemas.microsoft.com/office/drawing/2014/main" id="{E6B8CA7C-A27E-9B6E-70FB-D762291EB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2997" y="696008"/>
            <a:ext cx="829179" cy="829179"/>
          </a:xfrm>
          <a:prstGeom prst="rect">
            <a:avLst/>
          </a:prstGeom>
        </p:spPr>
      </p:pic>
      <p:pic>
        <p:nvPicPr>
          <p:cNvPr id="38" name="Graphic 37" descr="Raket met effen opvulling">
            <a:extLst>
              <a:ext uri="{FF2B5EF4-FFF2-40B4-BE49-F238E27FC236}">
                <a16:creationId xmlns:a16="http://schemas.microsoft.com/office/drawing/2014/main" id="{C90CBF5C-AE63-A36B-F839-84FC840A27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72777" y="1271748"/>
            <a:ext cx="578295" cy="578295"/>
          </a:xfrm>
          <a:prstGeom prst="rect">
            <a:avLst/>
          </a:prstGeom>
        </p:spPr>
      </p:pic>
      <p:pic>
        <p:nvPicPr>
          <p:cNvPr id="2" name="Afbeelding 1" descr="Afbeelding met Lettertype, schermopname, Graphics, tekst&#10;&#10;Automatisch gegenereerde beschrijving">
            <a:extLst>
              <a:ext uri="{FF2B5EF4-FFF2-40B4-BE49-F238E27FC236}">
                <a16:creationId xmlns:a16="http://schemas.microsoft.com/office/drawing/2014/main" id="{B129E095-5BFF-BBFC-8CCD-D0674D63F19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4829" y="6422788"/>
            <a:ext cx="1164998" cy="35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28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D7C12-1CF0-AF81-394A-D26BA330B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Luchtfotografie, lucht, Vogelperspectief, Stedenbouwkunde&#10;&#10;Automatisch gegenereerde beschrijving">
            <a:extLst>
              <a:ext uri="{FF2B5EF4-FFF2-40B4-BE49-F238E27FC236}">
                <a16:creationId xmlns:a16="http://schemas.microsoft.com/office/drawing/2014/main" id="{94217674-CC7A-28D4-B024-37010D305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22" b="143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6" name="Afbeelding 15" descr="Afbeelding met Lettertype, schermopname, Graphics, tekst&#10;&#10;Automatisch gegenereerde beschrijving">
            <a:extLst>
              <a:ext uri="{FF2B5EF4-FFF2-40B4-BE49-F238E27FC236}">
                <a16:creationId xmlns:a16="http://schemas.microsoft.com/office/drawing/2014/main" id="{F9CD5DB4-BAC7-DB54-6018-12AB469F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829" y="6422788"/>
            <a:ext cx="1164998" cy="35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39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8D198-DC1E-79A5-B188-D79157588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lijn, Kleurrijkheid&#10;&#10;Automatisch gegenereerde beschrijving">
            <a:extLst>
              <a:ext uri="{FF2B5EF4-FFF2-40B4-BE49-F238E27FC236}">
                <a16:creationId xmlns:a16="http://schemas.microsoft.com/office/drawing/2014/main" id="{CF85F84A-6EF4-B187-A00D-BACF2292743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75672" y="19609"/>
            <a:ext cx="12023923" cy="6781147"/>
          </a:xfrm>
          <a:prstGeom prst="rect">
            <a:avLst/>
          </a:prstGeom>
          <a:effectLst/>
        </p:spPr>
      </p:pic>
      <p:pic>
        <p:nvPicPr>
          <p:cNvPr id="16" name="Afbeelding 15" descr="Afbeelding met Lettertype, schermopname, Graphics, tekst&#10;&#10;Automatisch gegenereerde beschrijving">
            <a:extLst>
              <a:ext uri="{FF2B5EF4-FFF2-40B4-BE49-F238E27FC236}">
                <a16:creationId xmlns:a16="http://schemas.microsoft.com/office/drawing/2014/main" id="{4AB59A7A-FBB5-9B33-DEC9-0609575010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829" y="6422788"/>
            <a:ext cx="1164998" cy="350663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C9E978E8-EA54-19C6-48CF-B4681BE97B31}"/>
              </a:ext>
            </a:extLst>
          </p:cNvPr>
          <p:cNvGrpSpPr/>
          <p:nvPr/>
        </p:nvGrpSpPr>
        <p:grpSpPr>
          <a:xfrm>
            <a:off x="2843661" y="1147665"/>
            <a:ext cx="6567102" cy="5252513"/>
            <a:chOff x="3318979" y="1249784"/>
            <a:chExt cx="6567102" cy="5252513"/>
          </a:xfrm>
        </p:grpSpPr>
        <p:sp>
          <p:nvSpPr>
            <p:cNvPr id="5" name="Vrije vorm: vorm 12">
              <a:extLst>
                <a:ext uri="{FF2B5EF4-FFF2-40B4-BE49-F238E27FC236}">
                  <a16:creationId xmlns:a16="http://schemas.microsoft.com/office/drawing/2014/main" id="{0FF7609A-4853-A469-C82A-0B1F82E8ACE7}"/>
                </a:ext>
              </a:extLst>
            </p:cNvPr>
            <p:cNvSpPr/>
            <p:nvPr/>
          </p:nvSpPr>
          <p:spPr>
            <a:xfrm>
              <a:off x="5018973" y="2535174"/>
              <a:ext cx="2636415" cy="2636415"/>
            </a:xfrm>
            <a:custGeom>
              <a:avLst/>
              <a:gdLst>
                <a:gd name="connsiteX0" fmla="*/ 0 w 2636415"/>
                <a:gd name="connsiteY0" fmla="*/ 1318208 h 2636415"/>
                <a:gd name="connsiteX1" fmla="*/ 1318208 w 2636415"/>
                <a:gd name="connsiteY1" fmla="*/ 0 h 2636415"/>
                <a:gd name="connsiteX2" fmla="*/ 2636416 w 2636415"/>
                <a:gd name="connsiteY2" fmla="*/ 1318208 h 2636415"/>
                <a:gd name="connsiteX3" fmla="*/ 1318208 w 2636415"/>
                <a:gd name="connsiteY3" fmla="*/ 2636416 h 2636415"/>
                <a:gd name="connsiteX4" fmla="*/ 0 w 2636415"/>
                <a:gd name="connsiteY4" fmla="*/ 1318208 h 263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6415" h="2636415">
                  <a:moveTo>
                    <a:pt x="0" y="1318208"/>
                  </a:moveTo>
                  <a:cubicBezTo>
                    <a:pt x="0" y="590182"/>
                    <a:pt x="590182" y="0"/>
                    <a:pt x="1318208" y="0"/>
                  </a:cubicBezTo>
                  <a:cubicBezTo>
                    <a:pt x="2046234" y="0"/>
                    <a:pt x="2636416" y="590182"/>
                    <a:pt x="2636416" y="1318208"/>
                  </a:cubicBezTo>
                  <a:cubicBezTo>
                    <a:pt x="2636416" y="2046234"/>
                    <a:pt x="2046234" y="2636416"/>
                    <a:pt x="1318208" y="2636416"/>
                  </a:cubicBezTo>
                  <a:cubicBezTo>
                    <a:pt x="590182" y="2636416"/>
                    <a:pt x="0" y="2046234"/>
                    <a:pt x="0" y="1318208"/>
                  </a:cubicBezTo>
                  <a:close/>
                </a:path>
              </a:pathLst>
            </a:custGeom>
            <a:solidFill>
              <a:srgbClr val="07FAA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33084" tIns="433084" rIns="433084" bIns="433084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3700" kern="1200" dirty="0"/>
            </a:p>
          </p:txBody>
        </p:sp>
        <p:sp>
          <p:nvSpPr>
            <p:cNvPr id="6" name="Vrije vorm: vorm 13">
              <a:extLst>
                <a:ext uri="{FF2B5EF4-FFF2-40B4-BE49-F238E27FC236}">
                  <a16:creationId xmlns:a16="http://schemas.microsoft.com/office/drawing/2014/main" id="{DE1EE9DA-3680-8916-253E-1913995B7D74}"/>
                </a:ext>
              </a:extLst>
            </p:cNvPr>
            <p:cNvSpPr/>
            <p:nvPr/>
          </p:nvSpPr>
          <p:spPr>
            <a:xfrm>
              <a:off x="5678077" y="1477365"/>
              <a:ext cx="1318207" cy="1318207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96D6F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200" b="1" kern="1200" dirty="0"/>
                <a:t>IPKW</a:t>
              </a:r>
            </a:p>
          </p:txBody>
        </p:sp>
        <p:sp>
          <p:nvSpPr>
            <p:cNvPr id="7" name="Vrije vorm: vorm 14">
              <a:extLst>
                <a:ext uri="{FF2B5EF4-FFF2-40B4-BE49-F238E27FC236}">
                  <a16:creationId xmlns:a16="http://schemas.microsoft.com/office/drawing/2014/main" id="{73417DC7-144C-2C51-95BD-3A4FE93DD391}"/>
                </a:ext>
              </a:extLst>
            </p:cNvPr>
            <p:cNvSpPr/>
            <p:nvPr/>
          </p:nvSpPr>
          <p:spPr>
            <a:xfrm>
              <a:off x="7164967" y="2335822"/>
              <a:ext cx="1318207" cy="1318207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96D6F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200" kern="1200" dirty="0"/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200" b="1" kern="1200" dirty="0">
                  <a:latin typeface="Barlow" pitchFamily="2" charset="77"/>
                </a:rPr>
                <a:t>Driesprong Ede</a:t>
              </a:r>
            </a:p>
          </p:txBody>
        </p:sp>
        <p:sp>
          <p:nvSpPr>
            <p:cNvPr id="8" name="Vrije vorm: vorm 15">
              <a:extLst>
                <a:ext uri="{FF2B5EF4-FFF2-40B4-BE49-F238E27FC236}">
                  <a16:creationId xmlns:a16="http://schemas.microsoft.com/office/drawing/2014/main" id="{B0FF5BB2-8F20-5B9B-EEC3-A0427099A444}"/>
                </a:ext>
              </a:extLst>
            </p:cNvPr>
            <p:cNvSpPr/>
            <p:nvPr/>
          </p:nvSpPr>
          <p:spPr>
            <a:xfrm>
              <a:off x="7164967" y="4052735"/>
              <a:ext cx="1318207" cy="1318207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96D6F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200" b="1" kern="1200" dirty="0">
                  <a:latin typeface="Barlow" pitchFamily="2" charset="77"/>
                </a:rPr>
                <a:t>TPN-</a:t>
              </a:r>
              <a:br>
                <a:rPr lang="nl-NL" sz="1200" b="1" kern="1200" dirty="0">
                  <a:latin typeface="Barlow" pitchFamily="2" charset="77"/>
                </a:rPr>
              </a:br>
              <a:r>
                <a:rPr lang="nl-NL" sz="1200" b="1" kern="1200" dirty="0">
                  <a:latin typeface="Barlow" pitchFamily="2" charset="77"/>
                </a:rPr>
                <a:t>West Nijmegen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200" kern="1200" dirty="0"/>
            </a:p>
          </p:txBody>
        </p:sp>
        <p:sp>
          <p:nvSpPr>
            <p:cNvPr id="9" name="Vrije vorm: vorm 16">
              <a:extLst>
                <a:ext uri="{FF2B5EF4-FFF2-40B4-BE49-F238E27FC236}">
                  <a16:creationId xmlns:a16="http://schemas.microsoft.com/office/drawing/2014/main" id="{2382CCCE-05A9-A43F-D62E-4FA8D62FB7B1}"/>
                </a:ext>
              </a:extLst>
            </p:cNvPr>
            <p:cNvSpPr/>
            <p:nvPr/>
          </p:nvSpPr>
          <p:spPr>
            <a:xfrm>
              <a:off x="5678077" y="4911191"/>
              <a:ext cx="1318207" cy="1318207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96D6F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200" b="1" kern="1200" dirty="0">
                  <a:latin typeface="Barlow" pitchFamily="2" charset="77"/>
                </a:rPr>
                <a:t>Arnhems Buiten</a:t>
              </a:r>
            </a:p>
          </p:txBody>
        </p:sp>
        <p:sp>
          <p:nvSpPr>
            <p:cNvPr id="10" name="Vrije vorm: vorm 17">
              <a:extLst>
                <a:ext uri="{FF2B5EF4-FFF2-40B4-BE49-F238E27FC236}">
                  <a16:creationId xmlns:a16="http://schemas.microsoft.com/office/drawing/2014/main" id="{43747ADD-2AAE-9469-BF71-972C01A212CF}"/>
                </a:ext>
              </a:extLst>
            </p:cNvPr>
            <p:cNvSpPr/>
            <p:nvPr/>
          </p:nvSpPr>
          <p:spPr>
            <a:xfrm>
              <a:off x="4191186" y="4052735"/>
              <a:ext cx="1318207" cy="1318207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96D6F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200" b="1" kern="1200" dirty="0">
                  <a:latin typeface="Barlow" pitchFamily="2" charset="77"/>
                </a:rPr>
                <a:t>Teuge</a:t>
              </a:r>
            </a:p>
          </p:txBody>
        </p:sp>
        <p:sp>
          <p:nvSpPr>
            <p:cNvPr id="11" name="Vrije vorm: vorm 18">
              <a:extLst>
                <a:ext uri="{FF2B5EF4-FFF2-40B4-BE49-F238E27FC236}">
                  <a16:creationId xmlns:a16="http://schemas.microsoft.com/office/drawing/2014/main" id="{0A40E0B5-6F7F-2A31-5BC1-C916133088D8}"/>
                </a:ext>
              </a:extLst>
            </p:cNvPr>
            <p:cNvSpPr/>
            <p:nvPr/>
          </p:nvSpPr>
          <p:spPr>
            <a:xfrm>
              <a:off x="4191186" y="2335822"/>
              <a:ext cx="1402191" cy="1318207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96D6F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1200" b="1" kern="1200" dirty="0">
                  <a:latin typeface="Barlow" pitchFamily="2" charset="77"/>
                </a:rPr>
                <a:t>HAN kenniscampus</a:t>
              </a:r>
            </a:p>
          </p:txBody>
        </p:sp>
        <p:sp>
          <p:nvSpPr>
            <p:cNvPr id="13" name="Vrije vorm: vorm 21">
              <a:extLst>
                <a:ext uri="{FF2B5EF4-FFF2-40B4-BE49-F238E27FC236}">
                  <a16:creationId xmlns:a16="http://schemas.microsoft.com/office/drawing/2014/main" id="{6BC9CE7A-7442-7018-A359-F4E9309BC5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4622" y="1581580"/>
              <a:ext cx="345116" cy="345116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07F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200" kern="1200" dirty="0"/>
            </a:p>
          </p:txBody>
        </p:sp>
        <p:sp>
          <p:nvSpPr>
            <p:cNvPr id="14" name="Vrije vorm: vorm 22">
              <a:extLst>
                <a:ext uri="{FF2B5EF4-FFF2-40B4-BE49-F238E27FC236}">
                  <a16:creationId xmlns:a16="http://schemas.microsoft.com/office/drawing/2014/main" id="{2314A162-1159-D22B-DECE-EE03B440BB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48792" y="1892679"/>
              <a:ext cx="345116" cy="345116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07F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200" kern="1200" dirty="0"/>
            </a:p>
          </p:txBody>
        </p:sp>
        <p:sp>
          <p:nvSpPr>
            <p:cNvPr id="15" name="Vrije vorm: vorm 23">
              <a:extLst>
                <a:ext uri="{FF2B5EF4-FFF2-40B4-BE49-F238E27FC236}">
                  <a16:creationId xmlns:a16="http://schemas.microsoft.com/office/drawing/2014/main" id="{8C58001E-3A96-7441-26FD-A07A877FF3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51716" y="2289942"/>
              <a:ext cx="345116" cy="345116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07F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200" kern="1200" dirty="0"/>
            </a:p>
          </p:txBody>
        </p:sp>
        <p:sp>
          <p:nvSpPr>
            <p:cNvPr id="17" name="Vrije vorm: vorm 24">
              <a:extLst>
                <a:ext uri="{FF2B5EF4-FFF2-40B4-BE49-F238E27FC236}">
                  <a16:creationId xmlns:a16="http://schemas.microsoft.com/office/drawing/2014/main" id="{48D9B466-07F7-B6AE-ED9F-66B715EF56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62952" y="1926696"/>
              <a:ext cx="345116" cy="345116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07F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200" kern="1200" dirty="0"/>
            </a:p>
          </p:txBody>
        </p:sp>
        <p:sp>
          <p:nvSpPr>
            <p:cNvPr id="18" name="Vrije vorm: vorm 25">
              <a:extLst>
                <a:ext uri="{FF2B5EF4-FFF2-40B4-BE49-F238E27FC236}">
                  <a16:creationId xmlns:a16="http://schemas.microsoft.com/office/drawing/2014/main" id="{D46C35C2-AEA1-3515-C7CB-1D58E6D73F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1512" y="2462500"/>
              <a:ext cx="345116" cy="345116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07F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200" kern="1200" dirty="0"/>
            </a:p>
          </p:txBody>
        </p:sp>
        <p:sp>
          <p:nvSpPr>
            <p:cNvPr id="19" name="Vrije vorm: vorm 26">
              <a:extLst>
                <a:ext uri="{FF2B5EF4-FFF2-40B4-BE49-F238E27FC236}">
                  <a16:creationId xmlns:a16="http://schemas.microsoft.com/office/drawing/2014/main" id="{462203E5-56D7-7DE9-12F3-B72C28B8DE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4622" y="4985287"/>
              <a:ext cx="345116" cy="345116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07F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200" kern="1200" dirty="0"/>
            </a:p>
          </p:txBody>
        </p:sp>
        <p:sp>
          <p:nvSpPr>
            <p:cNvPr id="20" name="Vrije vorm: vorm 27">
              <a:extLst>
                <a:ext uri="{FF2B5EF4-FFF2-40B4-BE49-F238E27FC236}">
                  <a16:creationId xmlns:a16="http://schemas.microsoft.com/office/drawing/2014/main" id="{417A731F-659D-E013-7E9F-4DD0B40B36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4622" y="5764999"/>
              <a:ext cx="345116" cy="345116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07F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200" kern="1200" dirty="0"/>
            </a:p>
          </p:txBody>
        </p:sp>
        <p:sp>
          <p:nvSpPr>
            <p:cNvPr id="21" name="Vrije vorm: vorm 28">
              <a:extLst>
                <a:ext uri="{FF2B5EF4-FFF2-40B4-BE49-F238E27FC236}">
                  <a16:creationId xmlns:a16="http://schemas.microsoft.com/office/drawing/2014/main" id="{A66F9151-9DFF-B3F7-352F-D26F6CA7D3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44339" y="4911191"/>
              <a:ext cx="345116" cy="345116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07F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200" kern="1200" dirty="0"/>
            </a:p>
          </p:txBody>
        </p:sp>
        <p:sp>
          <p:nvSpPr>
            <p:cNvPr id="22" name="Vrije vorm: vorm 29">
              <a:extLst>
                <a:ext uri="{FF2B5EF4-FFF2-40B4-BE49-F238E27FC236}">
                  <a16:creationId xmlns:a16="http://schemas.microsoft.com/office/drawing/2014/main" id="{0B4D500A-26C2-AE8F-2A21-D6E50AD5D2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64826" y="4855256"/>
              <a:ext cx="345116" cy="345116"/>
            </a:xfrm>
            <a:custGeom>
              <a:avLst/>
              <a:gdLst>
                <a:gd name="connsiteX0" fmla="*/ 0 w 1318207"/>
                <a:gd name="connsiteY0" fmla="*/ 659104 h 1318207"/>
                <a:gd name="connsiteX1" fmla="*/ 659104 w 1318207"/>
                <a:gd name="connsiteY1" fmla="*/ 0 h 1318207"/>
                <a:gd name="connsiteX2" fmla="*/ 1318208 w 1318207"/>
                <a:gd name="connsiteY2" fmla="*/ 659104 h 1318207"/>
                <a:gd name="connsiteX3" fmla="*/ 659104 w 1318207"/>
                <a:gd name="connsiteY3" fmla="*/ 1318208 h 1318207"/>
                <a:gd name="connsiteX4" fmla="*/ 0 w 1318207"/>
                <a:gd name="connsiteY4" fmla="*/ 659104 h 13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207" h="1318207">
                  <a:moveTo>
                    <a:pt x="0" y="659104"/>
                  </a:moveTo>
                  <a:cubicBezTo>
                    <a:pt x="0" y="295091"/>
                    <a:pt x="295091" y="0"/>
                    <a:pt x="659104" y="0"/>
                  </a:cubicBezTo>
                  <a:cubicBezTo>
                    <a:pt x="1023117" y="0"/>
                    <a:pt x="1318208" y="295091"/>
                    <a:pt x="1318208" y="659104"/>
                  </a:cubicBezTo>
                  <a:cubicBezTo>
                    <a:pt x="1318208" y="1023117"/>
                    <a:pt x="1023117" y="1318208"/>
                    <a:pt x="659104" y="1318208"/>
                  </a:cubicBezTo>
                  <a:cubicBezTo>
                    <a:pt x="295091" y="1318208"/>
                    <a:pt x="0" y="1023117"/>
                    <a:pt x="0" y="659104"/>
                  </a:cubicBezTo>
                  <a:close/>
                </a:path>
              </a:pathLst>
            </a:custGeom>
            <a:solidFill>
              <a:srgbClr val="07F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8287" tIns="208287" rIns="208287" bIns="208287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1200" kern="1200" dirty="0"/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FC151889-7338-9EF1-D583-29241BC80A66}"/>
                </a:ext>
              </a:extLst>
            </p:cNvPr>
            <p:cNvSpPr txBox="1"/>
            <p:nvPr/>
          </p:nvSpPr>
          <p:spPr>
            <a:xfrm>
              <a:off x="5691889" y="1249784"/>
              <a:ext cx="126477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nl-NL" sz="1200" b="1" dirty="0">
                  <a:latin typeface="Barlow" pitchFamily="2" charset="77"/>
                  <a:cs typeface="Trebuchet MS"/>
                </a:rPr>
                <a:t>Cleantech campus</a:t>
              </a:r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F9FD966F-4022-A1B5-65A8-C7BD16E5E7B0}"/>
                </a:ext>
              </a:extLst>
            </p:cNvPr>
            <p:cNvSpPr txBox="1"/>
            <p:nvPr/>
          </p:nvSpPr>
          <p:spPr>
            <a:xfrm>
              <a:off x="8567874" y="2810259"/>
              <a:ext cx="131820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l-NL" sz="1200" b="1" dirty="0">
                  <a:latin typeface="Barlow" pitchFamily="2" charset="77"/>
                  <a:cs typeface="Trebuchet MS"/>
                </a:rPr>
                <a:t>Defensiecomplex: Camp Innovation</a:t>
              </a:r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1EC4BBC3-1BFC-E9DF-76BA-D75689179900}"/>
                </a:ext>
              </a:extLst>
            </p:cNvPr>
            <p:cNvSpPr txBox="1"/>
            <p:nvPr/>
          </p:nvSpPr>
          <p:spPr>
            <a:xfrm>
              <a:off x="3318979" y="4619505"/>
              <a:ext cx="758221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nl-NL" sz="1200" b="1" dirty="0">
                  <a:latin typeface="Barlow" pitchFamily="2" charset="77"/>
                  <a:cs typeface="Trebuchet MS"/>
                </a:rPr>
                <a:t>Luchtvaart</a:t>
              </a: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20F2E3A3-8C18-DB6C-66FF-0EFE8FB8D8A6}"/>
                </a:ext>
              </a:extLst>
            </p:cNvPr>
            <p:cNvSpPr txBox="1"/>
            <p:nvPr/>
          </p:nvSpPr>
          <p:spPr>
            <a:xfrm>
              <a:off x="8582618" y="4449526"/>
              <a:ext cx="107978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l-NL" sz="1200" b="1" dirty="0">
                  <a:latin typeface="Barlow" pitchFamily="2" charset="77"/>
                  <a:cs typeface="Trebuchet MS"/>
                </a:rPr>
                <a:t>Emissieloos bouwmaterieel &amp; maritiem</a:t>
              </a:r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976D7D98-72B0-3CA9-BFFE-2BB6C06E65C9}"/>
                </a:ext>
              </a:extLst>
            </p:cNvPr>
            <p:cNvSpPr txBox="1"/>
            <p:nvPr/>
          </p:nvSpPr>
          <p:spPr>
            <a:xfrm>
              <a:off x="3631136" y="2902592"/>
              <a:ext cx="43762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nl-NL" sz="1200" b="1" dirty="0">
                  <a:latin typeface="Barlow" pitchFamily="2" charset="77"/>
                  <a:cs typeface="Trebuchet MS"/>
                </a:rPr>
                <a:t>Talent</a:t>
              </a: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537A5DD8-AABC-AAF7-4414-D3F402C3E3AD}"/>
                </a:ext>
              </a:extLst>
            </p:cNvPr>
            <p:cNvSpPr txBox="1"/>
            <p:nvPr/>
          </p:nvSpPr>
          <p:spPr>
            <a:xfrm>
              <a:off x="5699986" y="6317631"/>
              <a:ext cx="127438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nl-NL" sz="1200" b="1" dirty="0">
                  <a:latin typeface="Barlow" pitchFamily="2" charset="77"/>
                  <a:cs typeface="Trebuchet MS"/>
                </a:rPr>
                <a:t>Electricity campus</a:t>
              </a: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85F9735E-A043-8004-90FC-904559135CD4}"/>
                </a:ext>
              </a:extLst>
            </p:cNvPr>
            <p:cNvSpPr txBox="1"/>
            <p:nvPr/>
          </p:nvSpPr>
          <p:spPr>
            <a:xfrm>
              <a:off x="6048353" y="1659974"/>
              <a:ext cx="618759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nl-NL" sz="800" dirty="0">
                  <a:latin typeface="Barlow" pitchFamily="2" charset="77"/>
                  <a:cs typeface="Trebuchet MS"/>
                </a:rPr>
                <a:t>Shared office</a:t>
              </a:r>
            </a:p>
          </p:txBody>
        </p:sp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FA9A793A-8155-DC66-44D1-AAF7717A18D0}"/>
                </a:ext>
              </a:extLst>
            </p:cNvPr>
            <p:cNvSpPr txBox="1"/>
            <p:nvPr/>
          </p:nvSpPr>
          <p:spPr>
            <a:xfrm>
              <a:off x="6049747" y="2393933"/>
              <a:ext cx="679673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nl-NL" sz="800" dirty="0">
                  <a:latin typeface="Barlow" pitchFamily="2" charset="77"/>
                  <a:cs typeface="Trebuchet MS"/>
                </a:rPr>
                <a:t>Innovation Lab</a:t>
              </a:r>
            </a:p>
          </p:txBody>
        </p: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BDD15A68-FAE4-8DB6-F3C8-87EB424C86D9}"/>
                </a:ext>
              </a:extLst>
            </p:cNvPr>
            <p:cNvSpPr txBox="1"/>
            <p:nvPr/>
          </p:nvSpPr>
          <p:spPr>
            <a:xfrm>
              <a:off x="5513281" y="1998553"/>
              <a:ext cx="477695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nl-NL" sz="800" dirty="0">
                  <a:latin typeface="Barlow" pitchFamily="2" charset="77"/>
                  <a:cs typeface="Trebuchet MS"/>
                </a:rPr>
                <a:t>Demo field</a:t>
              </a:r>
            </a:p>
          </p:txBody>
        </p:sp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47C32CBC-47BC-3A5B-8017-CD6B64D098EB}"/>
                </a:ext>
              </a:extLst>
            </p:cNvPr>
            <p:cNvSpPr txBox="1"/>
            <p:nvPr/>
          </p:nvSpPr>
          <p:spPr>
            <a:xfrm>
              <a:off x="6628432" y="2024118"/>
              <a:ext cx="371897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nl-NL" sz="800" dirty="0">
                  <a:latin typeface="Barlow" pitchFamily="2" charset="77"/>
                  <a:cs typeface="Trebuchet MS"/>
                </a:rPr>
                <a:t>ElaadNL</a:t>
              </a:r>
            </a:p>
          </p:txBody>
        </p:sp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A46F016D-A8D7-1F08-F56A-44869FB1F2F1}"/>
                </a:ext>
              </a:extLst>
            </p:cNvPr>
            <p:cNvSpPr txBox="1"/>
            <p:nvPr/>
          </p:nvSpPr>
          <p:spPr>
            <a:xfrm>
              <a:off x="7482829" y="4949210"/>
              <a:ext cx="76167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nl-NL" sz="800" dirty="0">
                  <a:latin typeface="Barlow" pitchFamily="2" charset="77"/>
                  <a:cs typeface="Trebuchet MS"/>
                </a:rPr>
                <a:t>Hyster Yale shared facility</a:t>
              </a:r>
            </a:p>
          </p:txBody>
        </p:sp>
        <p:sp>
          <p:nvSpPr>
            <p:cNvPr id="34" name="Tekstvak 33">
              <a:extLst>
                <a:ext uri="{FF2B5EF4-FFF2-40B4-BE49-F238E27FC236}">
                  <a16:creationId xmlns:a16="http://schemas.microsoft.com/office/drawing/2014/main" id="{C2B60AE7-A9AE-1010-AA98-C4769481F5FC}"/>
                </a:ext>
              </a:extLst>
            </p:cNvPr>
            <p:cNvSpPr txBox="1"/>
            <p:nvPr/>
          </p:nvSpPr>
          <p:spPr>
            <a:xfrm>
              <a:off x="6093908" y="5091757"/>
              <a:ext cx="445635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nl-NL" sz="800" dirty="0" err="1">
                  <a:latin typeface="Barlow" pitchFamily="2" charset="77"/>
                  <a:cs typeface="Trebuchet MS"/>
                </a:rPr>
                <a:t>Zoetenlab</a:t>
              </a:r>
              <a:endParaRPr lang="nl-NL" sz="800" dirty="0">
                <a:latin typeface="Barlow" pitchFamily="2" charset="77"/>
                <a:cs typeface="Trebuchet MS"/>
              </a:endParaRPr>
            </a:p>
          </p:txBody>
        </p:sp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id="{3256E645-9163-77DB-0E01-3D59EA9560BD}"/>
                </a:ext>
              </a:extLst>
            </p:cNvPr>
            <p:cNvSpPr txBox="1"/>
            <p:nvPr/>
          </p:nvSpPr>
          <p:spPr>
            <a:xfrm>
              <a:off x="5868109" y="5814446"/>
              <a:ext cx="984244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nl-NL" sz="800" dirty="0">
                  <a:latin typeface="Barlow" pitchFamily="2" charset="77"/>
                  <a:cs typeface="Trebuchet MS"/>
                </a:rPr>
                <a:t>Digitaal </a:t>
              </a:r>
              <a:r>
                <a:rPr lang="nl-NL" sz="800" dirty="0" err="1">
                  <a:latin typeface="Barlow" pitchFamily="2" charset="77"/>
                  <a:cs typeface="Trebuchet MS"/>
                </a:rPr>
                <a:t>grid</a:t>
              </a:r>
              <a:r>
                <a:rPr lang="nl-NL" sz="800" dirty="0">
                  <a:latin typeface="Barlow" pitchFamily="2" charset="77"/>
                  <a:cs typeface="Trebuchet MS"/>
                </a:rPr>
                <a:t> &amp; batterij </a:t>
              </a:r>
            </a:p>
            <a:p>
              <a:pPr algn="ctr"/>
              <a:r>
                <a:rPr lang="nl-NL" sz="800" dirty="0">
                  <a:latin typeface="Barlow" pitchFamily="2" charset="77"/>
                  <a:cs typeface="Trebuchet MS"/>
                </a:rPr>
                <a:t>shared facility</a:t>
              </a:r>
            </a:p>
          </p:txBody>
        </p:sp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2772DF01-8D18-F24B-031D-FE8D5DFB739F}"/>
                </a:ext>
              </a:extLst>
            </p:cNvPr>
            <p:cNvSpPr txBox="1"/>
            <p:nvPr/>
          </p:nvSpPr>
          <p:spPr>
            <a:xfrm>
              <a:off x="4363941" y="4920130"/>
              <a:ext cx="97269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800" dirty="0">
                  <a:latin typeface="Barlow" pitchFamily="2" charset="77"/>
                  <a:cs typeface="Trebuchet MS"/>
                </a:rPr>
                <a:t>Shared facility</a:t>
              </a:r>
              <a:endParaRPr lang="nl-NL" sz="800" dirty="0">
                <a:latin typeface="Barlow" pitchFamily="2" charset="77"/>
              </a:endParaRPr>
            </a:p>
          </p:txBody>
        </p:sp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id="{1D0ADE38-0178-AB03-3A69-F05E5B2B2C87}"/>
                </a:ext>
              </a:extLst>
            </p:cNvPr>
            <p:cNvSpPr txBox="1"/>
            <p:nvPr/>
          </p:nvSpPr>
          <p:spPr>
            <a:xfrm>
              <a:off x="7365173" y="2535174"/>
              <a:ext cx="97269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800" dirty="0">
                  <a:latin typeface="Barlow" pitchFamily="2" charset="77"/>
                  <a:cs typeface="Trebuchet MS"/>
                </a:rPr>
                <a:t>Shared facility</a:t>
              </a:r>
              <a:endParaRPr lang="nl-NL" sz="800" dirty="0">
                <a:latin typeface="Barlow" pitchFamily="2" charset="77"/>
              </a:endParaRPr>
            </a:p>
          </p:txBody>
        </p:sp>
      </p:grpSp>
      <p:sp>
        <p:nvSpPr>
          <p:cNvPr id="38" name="Tekstvak 37">
            <a:extLst>
              <a:ext uri="{FF2B5EF4-FFF2-40B4-BE49-F238E27FC236}">
                <a16:creationId xmlns:a16="http://schemas.microsoft.com/office/drawing/2014/main" id="{86E9A6BB-F972-F7D0-2774-152858AB4137}"/>
              </a:ext>
            </a:extLst>
          </p:cNvPr>
          <p:cNvSpPr txBox="1"/>
          <p:nvPr/>
        </p:nvSpPr>
        <p:spPr>
          <a:xfrm>
            <a:off x="1213608" y="170016"/>
            <a:ext cx="9337612" cy="897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latin typeface="Barlow" pitchFamily="2" charset="77"/>
                <a:cs typeface="Trebuchet MS"/>
              </a:rPr>
              <a:t>Connectr – Energy innovation als verbindende paraplu </a:t>
            </a:r>
          </a:p>
          <a:p>
            <a:pPr algn="ctr"/>
            <a:r>
              <a:rPr lang="nl-NL" b="1" dirty="0">
                <a:latin typeface="Barlow" pitchFamily="2" charset="77"/>
                <a:cs typeface="Trebuchet MS"/>
              </a:rPr>
              <a:t>over complementaire energy locaties.</a:t>
            </a:r>
          </a:p>
          <a:p>
            <a:pPr algn="ctr"/>
            <a:r>
              <a:rPr lang="nl-NL" sz="1632" dirty="0">
                <a:latin typeface="Trebuchet MS"/>
                <a:cs typeface="Trebuchet MS"/>
              </a:rPr>
              <a:t> </a:t>
            </a:r>
          </a:p>
        </p:txBody>
      </p:sp>
      <p:pic>
        <p:nvPicPr>
          <p:cNvPr id="74" name="Afbeelding 73" descr="Afbeelding met Lettertype, schermopname, Graphics, tekst&#10;&#10;Automatisch gegenereerde beschrijving">
            <a:extLst>
              <a:ext uri="{FF2B5EF4-FFF2-40B4-BE49-F238E27FC236}">
                <a16:creationId xmlns:a16="http://schemas.microsoft.com/office/drawing/2014/main" id="{3E62E39A-B722-9734-9782-216C17411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759" y="3575931"/>
            <a:ext cx="1164998" cy="35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25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1CDFF-D04B-F18B-EC50-A157289C7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4" descr="Afbeelding met water, schermopname, sneeuw&#10;&#10;Automatisch gegenereerde beschrijving">
            <a:hlinkClick r:id="rId2"/>
            <a:extLst>
              <a:ext uri="{FF2B5EF4-FFF2-40B4-BE49-F238E27FC236}">
                <a16:creationId xmlns:a16="http://schemas.microsoft.com/office/drawing/2014/main" id="{90BBFF45-A648-AF84-0A92-93D38006C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45"/>
          <a:stretch/>
        </p:blipFill>
        <p:spPr>
          <a:xfrm>
            <a:off x="-86497" y="-98853"/>
            <a:ext cx="12393827" cy="7055708"/>
          </a:xfrm>
          <a:prstGeom prst="rect">
            <a:avLst/>
          </a:prstGeom>
        </p:spPr>
      </p:pic>
      <p:pic>
        <p:nvPicPr>
          <p:cNvPr id="16" name="Afbeelding 15" descr="Afbeelding met Lettertype, schermopname, Graphics, tekst&#10;&#10;Automatisch gegenereerde beschrijving">
            <a:extLst>
              <a:ext uri="{FF2B5EF4-FFF2-40B4-BE49-F238E27FC236}">
                <a16:creationId xmlns:a16="http://schemas.microsoft.com/office/drawing/2014/main" id="{1AA9B954-1D74-34C7-E26D-33758CF15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4829" y="6422788"/>
            <a:ext cx="1164998" cy="35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46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E6169B-316B-8A2D-ABF1-5D2EA24E6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DF4581-45B2-6563-6723-9ACA239A5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Afbeelding 11" descr="Afbeelding met lijn&#10;&#10;Automatisch gegenereerde beschrijving">
            <a:extLst>
              <a:ext uri="{FF2B5EF4-FFF2-40B4-BE49-F238E27FC236}">
                <a16:creationId xmlns:a16="http://schemas.microsoft.com/office/drawing/2014/main" id="{E0996F76-D13C-AF25-F73D-7F35E30DB4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"/>
            <a:ext cx="9753600" cy="6857686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DE2445C-8848-5CD1-EA81-6C0519EE82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90" y="476739"/>
            <a:ext cx="963506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400" b="1" dirty="0">
                <a:latin typeface="Barlow ExtraBold" pitchFamily="2" charset="77"/>
              </a:rPr>
              <a:t>Let’s CONNECT!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35BDA37-36F8-0F8F-B192-B34F768FC74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90" y="4806860"/>
            <a:ext cx="96350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latin typeface="Barlow ExtraBold" pitchFamily="2" charset="77"/>
              </a:rPr>
              <a:t>Connectr – Energy innovation</a:t>
            </a:r>
          </a:p>
          <a:p>
            <a:r>
              <a:rPr lang="nl-NL" sz="2000" dirty="0">
                <a:latin typeface="Barlow" pitchFamily="2" charset="77"/>
              </a:rPr>
              <a:t>Westervoortsedijk 73, Arnhem</a:t>
            </a:r>
          </a:p>
          <a:p>
            <a:endParaRPr lang="nl-NL" sz="2000" dirty="0">
              <a:latin typeface="Barlow" pitchFamily="2" charset="77"/>
            </a:endParaRPr>
          </a:p>
          <a:p>
            <a:r>
              <a:rPr lang="nl-NL" sz="2000" dirty="0">
                <a:latin typeface="Barlow" pitchFamily="2" charset="77"/>
              </a:rPr>
              <a:t>085 483 09 88</a:t>
            </a:r>
          </a:p>
          <a:p>
            <a:r>
              <a:rPr lang="nl-NL" sz="2000" dirty="0">
                <a:latin typeface="Barlow" pitchFamily="2" charset="77"/>
              </a:rPr>
              <a:t>info@connectr.nu</a:t>
            </a:r>
          </a:p>
          <a:p>
            <a:r>
              <a:rPr lang="nl-NL" sz="2000" dirty="0">
                <a:latin typeface="Barlow" pitchFamily="2" charset="77"/>
              </a:rPr>
              <a:t>www.connectr.nu</a:t>
            </a:r>
          </a:p>
          <a:p>
            <a:endParaRPr lang="nl-NL" sz="2000" dirty="0">
              <a:latin typeface="Barlow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5144308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293</Words>
  <Application>Microsoft Macintosh PowerPoint</Application>
  <PresentationFormat>Breedbeeld</PresentationFormat>
  <Paragraphs>68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5" baseType="lpstr">
      <vt:lpstr>Aptos</vt:lpstr>
      <vt:lpstr>Aptos Display</vt:lpstr>
      <vt:lpstr>Arial</vt:lpstr>
      <vt:lpstr>Barlow</vt:lpstr>
      <vt:lpstr>Barlow ExtraBold</vt:lpstr>
      <vt:lpstr>Trebuchet MS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Amber Wortelboer (student)</dc:creator>
  <cp:lastModifiedBy>Amber Wortelboer (student)</cp:lastModifiedBy>
  <cp:revision>4</cp:revision>
  <dcterms:created xsi:type="dcterms:W3CDTF">2024-09-19T09:06:20Z</dcterms:created>
  <dcterms:modified xsi:type="dcterms:W3CDTF">2024-09-19T11:47:38Z</dcterms:modified>
</cp:coreProperties>
</file>